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2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xml.rels" ContentType="application/vnd.openxmlformats-package.relationships+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media/image9.png" ContentType="image/png"/>
  <Override PartName="/ppt/media/image14.jpeg" ContentType="image/jpeg"/>
  <Override PartName="/ppt/media/image1.png" ContentType="image/png"/>
  <Override PartName="/ppt/media/image2.png" ContentType="image/png"/>
  <Override PartName="/ppt/media/image3.png" ContentType="image/png"/>
  <Override PartName="/ppt/media/image5.jpeg" ContentType="image/jpeg"/>
  <Override PartName="/ppt/media/image4.png" ContentType="image/png"/>
  <Override PartName="/ppt/media/image6.png" ContentType="image/png"/>
  <Override PartName="/ppt/media/image7.png" ContentType="image/png"/>
  <Override PartName="/ppt/media/image12.png" ContentType="image/png"/>
  <Override PartName="/ppt/media/image8.png" ContentType="image/png"/>
  <Override PartName="/ppt/media/image11.jpeg" ContentType="image/jpeg"/>
  <Override PartName="/ppt/media/image10.jpeg" ContentType="image/jpeg"/>
  <Override PartName="/ppt/media/image13.png" ContentType="image/png"/>
  <Override PartName="/ppt/slides/_rels/slide57.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60.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42.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6.xml.rels" ContentType="application/vnd.openxmlformats-package.relationships+xml"/>
  <Override PartName="/ppt/slides/_rels/slide59.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31.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slide" Target="slides/slide72.xml"/><Relationship Id="rId76" Type="http://schemas.openxmlformats.org/officeDocument/2006/relationships/presProps" Target="presProps.xml"/>
</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13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CFC25AA-D61F-4ACF-9195-C65268FC866A}"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2" name="CustomShape 3"/>
          <p:cNvSpPr/>
          <p:nvPr/>
        </p:nvSpPr>
        <p:spPr>
          <a:xfrm>
            <a:off x="912240" y="1268280"/>
            <a:ext cx="9201240" cy="35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5240" cy="555120"/>
          </a:xfrm>
          <a:prstGeom prst="rect">
            <a:avLst/>
          </a:prstGeom>
          <a:ln w="0">
            <a:noFill/>
          </a:ln>
        </p:spPr>
      </p:pic>
      <p:pic>
        <p:nvPicPr>
          <p:cNvPr id="4" name="Grafik 2" descr=""/>
          <p:cNvPicPr/>
          <p:nvPr/>
        </p:nvPicPr>
        <p:blipFill>
          <a:blip r:embed="rId3"/>
          <a:stretch/>
        </p:blipFill>
        <p:spPr>
          <a:xfrm>
            <a:off x="7430400" y="134640"/>
            <a:ext cx="3691080" cy="507240"/>
          </a:xfrm>
          <a:prstGeom prst="rect">
            <a:avLst/>
          </a:prstGeom>
          <a:ln w="0">
            <a:noFill/>
          </a:ln>
        </p:spPr>
      </p:pic>
      <p:sp>
        <p:nvSpPr>
          <p:cNvPr id="5" name="CustomShape 4"/>
          <p:cNvSpPr/>
          <p:nvPr/>
        </p:nvSpPr>
        <p:spPr>
          <a:xfrm>
            <a:off x="912240" y="1268280"/>
            <a:ext cx="9201240" cy="35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73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513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05D3CC9-3A7E-45F3-99A7-FD20F14D5B08}"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48" name="CustomShape 3"/>
          <p:cNvSpPr/>
          <p:nvPr/>
        </p:nvSpPr>
        <p:spPr>
          <a:xfrm>
            <a:off x="912240" y="1268280"/>
            <a:ext cx="9201240" cy="354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5240" cy="555120"/>
          </a:xfrm>
          <a:prstGeom prst="rect">
            <a:avLst/>
          </a:prstGeom>
          <a:ln w="0">
            <a:noFill/>
          </a:ln>
        </p:spPr>
      </p:pic>
      <p:pic>
        <p:nvPicPr>
          <p:cNvPr id="50" name="Grafik 2" descr=""/>
          <p:cNvPicPr/>
          <p:nvPr/>
        </p:nvPicPr>
        <p:blipFill>
          <a:blip r:embed="rId3"/>
          <a:stretch/>
        </p:blipFill>
        <p:spPr>
          <a:xfrm>
            <a:off x="7430400" y="134640"/>
            <a:ext cx="3691080" cy="507240"/>
          </a:xfrm>
          <a:prstGeom prst="rect">
            <a:avLst/>
          </a:prstGeom>
          <a:ln w="0">
            <a:noFill/>
          </a:ln>
        </p:spPr>
      </p:pic>
      <p:sp>
        <p:nvSpPr>
          <p:cNvPr id="51" name="CustomShape 4"/>
          <p:cNvSpPr/>
          <p:nvPr/>
        </p:nvSpPr>
        <p:spPr>
          <a:xfrm>
            <a:off x="11444760" y="0"/>
            <a:ext cx="734400" cy="6843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513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01DEA31-5057-497F-AD0A-48AF405248A5}"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53" name="CustomShape 6"/>
          <p:cNvSpPr/>
          <p:nvPr/>
        </p:nvSpPr>
        <p:spPr>
          <a:xfrm>
            <a:off x="0" y="6642720"/>
            <a:ext cx="121773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fixit.com/tablet-repairability" TargetMode="External"/><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blogs.microsoft.com/blog/2020/01/16/microsoft-will-be-carbon-negative-by-2030/" TargetMode="External"/><Relationship Id="rId2"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hyperlink" Target="https://www.apple.com/newsroom/2020/07/apple-commits-to-be-100-percent-carbon-neutral-for-its-supply-chain-and-products-by-2030/" TargetMode="External"/><Relationship Id="rId2"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4320" cy="11408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de-DE" sz="3200" spc="-1" strike="noStrike">
              <a:solidFill>
                <a:srgbClr val="000000"/>
              </a:solidFill>
              <a:latin typeface="Arial"/>
            </a:endParaRPr>
          </a:p>
        </p:txBody>
      </p:sp>
      <p:sp>
        <p:nvSpPr>
          <p:cNvPr id="93" name="CustomShape 2"/>
          <p:cNvSpPr/>
          <p:nvPr/>
        </p:nvSpPr>
        <p:spPr>
          <a:xfrm>
            <a:off x="527400" y="2852640"/>
            <a:ext cx="10354320" cy="23616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Challenges II – Climate Change</a:t>
            </a:r>
            <a:endParaRPr b="0" lang="de-DE" sz="2400" spc="-1" strike="noStrike">
              <a:solidFill>
                <a:srgbClr val="000000"/>
              </a:solidFill>
              <a:latin typeface="Arial"/>
            </a:endParaRPr>
          </a:p>
          <a:p>
            <a:pPr algn="ctr">
              <a:lnSpc>
                <a:spcPct val="100000"/>
              </a:lnSpc>
              <a:spcBef>
                <a:spcPts val="479"/>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M.A. Theresa Sommer</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de-DE"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78"/>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24" name="CustomShape 79"/>
          <p:cNvSpPr/>
          <p:nvPr/>
        </p:nvSpPr>
        <p:spPr>
          <a:xfrm>
            <a:off x="335520" y="1268640"/>
            <a:ext cx="10738440" cy="5025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It is not only about CO2…</a:t>
            </a:r>
            <a:endParaRPr b="0" lang="de-DE" sz="2800" spc="-1" strike="noStrike">
              <a:solidFill>
                <a:srgbClr val="000000"/>
              </a:solidFill>
              <a:latin typeface="Arial"/>
            </a:endParaRPr>
          </a:p>
          <a:p>
            <a:pPr marL="360" algn="ctr">
              <a:lnSpc>
                <a:spcPct val="100000"/>
              </a:lnSpc>
              <a:spcBef>
                <a:spcPts val="360"/>
              </a:spcBef>
            </a:pPr>
            <a:endParaRPr b="0" lang="de-DE" sz="2800" spc="-1" strike="noStrike">
              <a:solidFill>
                <a:srgbClr val="000000"/>
              </a:solidFill>
              <a:latin typeface="Arial"/>
            </a:endParaRPr>
          </a:p>
        </p:txBody>
      </p:sp>
      <p:sp>
        <p:nvSpPr>
          <p:cNvPr id="125" name="CustomShape 80"/>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26" name="CustomShape 81"/>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already solved?</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82"/>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28" name="CustomShape 83"/>
          <p:cNvSpPr/>
          <p:nvPr/>
        </p:nvSpPr>
        <p:spPr>
          <a:xfrm>
            <a:off x="263520" y="6411600"/>
            <a:ext cx="6465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https://www.ifixit.com/tablet-repairability</a:t>
            </a:r>
            <a:endParaRPr b="0" lang="de-DE" sz="900" spc="-1" strike="noStrike">
              <a:solidFill>
                <a:srgbClr val="000000"/>
              </a:solidFill>
              <a:latin typeface="Arial"/>
            </a:endParaRPr>
          </a:p>
        </p:txBody>
      </p:sp>
      <p:graphicFrame>
        <p:nvGraphicFramePr>
          <p:cNvPr id="129" name="Table 2"/>
          <p:cNvGraphicFramePr/>
          <p:nvPr/>
        </p:nvGraphicFramePr>
        <p:xfrm>
          <a:off x="306720" y="1580760"/>
          <a:ext cx="10901160" cy="4764240"/>
        </p:xfrm>
        <a:graphic>
          <a:graphicData uri="http://schemas.openxmlformats.org/drawingml/2006/table">
            <a:tbl>
              <a:tblPr/>
              <a:tblGrid>
                <a:gridCol w="2590560"/>
                <a:gridCol w="8310960"/>
              </a:tblGrid>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Pro 11” 2018</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most everything in place, making all repairs more difficult.</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secured with both easier-to-remove stretch-release tabs and conventional, non-removable adhesive.</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USB-C port is modular and can be independently replaced.</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1114920">
                <a:tc>
                  <a:txBody>
                    <a:bodyPr lIns="90000" rIns="90000" anchor="t">
                      <a:noAutofit/>
                    </a:bodyPr>
                    <a:p>
                      <a:pPr algn="ctr">
                        <a:lnSpc>
                          <a:spcPct val="100000"/>
                        </a:lnSpc>
                      </a:pPr>
                      <a:r>
                        <a:rPr b="1" lang="en-US" sz="1300" spc="-1" strike="noStrike">
                          <a:solidFill>
                            <a:srgbClr val="000000"/>
                          </a:solidFill>
                          <a:latin typeface="DejaVu Sans"/>
                          <a:ea typeface="DejaVu Sans"/>
                        </a:rPr>
                        <a:t>Microsoft Surface Pro 6 2018</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All repairs require first removing the display assembly—which is stubbornly glued in place, expensive, and prone to shattering.</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firmly glued in place, with its connector pinned under the motherboard—requiring near-total disassembly for service.</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Once upon a time, Surface Pro storage was removable—but not in this version.</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Air 3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Many components are modular and can be replaced independently, but the Lightning port is soldered to the logic board.</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7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As with all iPads, a solid barrier of very strong adhesive hinders all repairs.</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Lightning port, a common point of failure, is soldered to the logic board.</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More adhesive holds nearly everything else in place. Battery and logic board replacements are particularly obnoxious.</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600">
                <a:tc>
                  <a:txBody>
                    <a:bodyPr lIns="90000" rIns="90000" anchor="t">
                      <a:noAutofit/>
                    </a:bodyPr>
                    <a:p>
                      <a:pPr algn="ctr">
                        <a:lnSpc>
                          <a:spcPct val="100000"/>
                        </a:lnSpc>
                      </a:pPr>
                      <a:r>
                        <a:rPr b="1" lang="en-US" sz="1300" spc="-1" strike="noStrike">
                          <a:solidFill>
                            <a:srgbClr val="000000"/>
                          </a:solidFill>
                          <a:latin typeface="DejaVu Sans"/>
                          <a:ea typeface="DejaVu Sans"/>
                        </a:rPr>
                        <a:t>Apple iPad Mini 5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de-DE" sz="1300" spc="-1" strike="noStrike">
                        <a:solidFill>
                          <a:srgbClr val="000000"/>
                        </a:solidFill>
                        <a:latin typeface="Times New Roman"/>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Removing the home button is tough, and will be required for display replacement if you want to keep Touch ID functionality.</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130" name="CustomShape 84"/>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Greenwashing?</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4406760"/>
            <a:ext cx="10737000" cy="134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Climate Change – The Basics</a:t>
            </a:r>
            <a:endParaRPr b="0" lang="de-DE" sz="3000" spc="-1" strike="noStrike">
              <a:solidFill>
                <a:srgbClr val="000000"/>
              </a:solidFill>
              <a:latin typeface="Arial"/>
            </a:endParaRPr>
          </a:p>
        </p:txBody>
      </p:sp>
      <p:sp>
        <p:nvSpPr>
          <p:cNvPr id="132" name="CustomShape 2"/>
          <p:cNvSpPr/>
          <p:nvPr/>
        </p:nvSpPr>
        <p:spPr>
          <a:xfrm>
            <a:off x="335520" y="2906640"/>
            <a:ext cx="10737000" cy="148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34"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35"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37"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38"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39"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0" name="CustomShape 5"/>
          <p:cNvSpPr/>
          <p:nvPr/>
        </p:nvSpPr>
        <p:spPr>
          <a:xfrm>
            <a:off x="263520" y="6492240"/>
            <a:ext cx="107931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2"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43"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44" name="CustomShape 4"/>
          <p:cNvSpPr/>
          <p:nvPr/>
        </p:nvSpPr>
        <p:spPr>
          <a:xfrm>
            <a:off x="360720" y="228600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5" name="CustomShape 5"/>
          <p:cNvSpPr/>
          <p:nvPr/>
        </p:nvSpPr>
        <p:spPr>
          <a:xfrm>
            <a:off x="263520" y="6492240"/>
            <a:ext cx="107931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46" name="CustomShape 6"/>
          <p:cNvSpPr/>
          <p:nvPr/>
        </p:nvSpPr>
        <p:spPr>
          <a:xfrm>
            <a:off x="365760" y="4297680"/>
            <a:ext cx="10787400" cy="1546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8"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de-DE" sz="1800" spc="-1" strike="noStrike">
              <a:solidFill>
                <a:srgbClr val="000000"/>
              </a:solidFill>
              <a:latin typeface="Arial"/>
            </a:endParaRPr>
          </a:p>
        </p:txBody>
      </p:sp>
      <p:sp>
        <p:nvSpPr>
          <p:cNvPr id="149"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de-DE" sz="2200" spc="-1" strike="noStrike">
              <a:solidFill>
                <a:srgbClr val="000000"/>
              </a:solidFill>
              <a:latin typeface="Arial"/>
            </a:endParaRPr>
          </a:p>
        </p:txBody>
      </p:sp>
      <p:sp>
        <p:nvSpPr>
          <p:cNvPr id="150" name="CustomShape 4"/>
          <p:cNvSpPr/>
          <p:nvPr/>
        </p:nvSpPr>
        <p:spPr>
          <a:xfrm>
            <a:off x="263520" y="6492240"/>
            <a:ext cx="107931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51" name="CustomShape 5"/>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3"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de-DE" sz="1800" spc="-1" strike="noStrike">
              <a:solidFill>
                <a:srgbClr val="000000"/>
              </a:solidFill>
              <a:latin typeface="Arial"/>
            </a:endParaRPr>
          </a:p>
        </p:txBody>
      </p:sp>
      <p:sp>
        <p:nvSpPr>
          <p:cNvPr id="154"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de-DE" sz="2200" spc="-1" strike="noStrike">
              <a:solidFill>
                <a:srgbClr val="000000"/>
              </a:solidFill>
              <a:latin typeface="Arial"/>
            </a:endParaRPr>
          </a:p>
        </p:txBody>
      </p:sp>
      <p:sp>
        <p:nvSpPr>
          <p:cNvPr id="155" name="CustomShape 4"/>
          <p:cNvSpPr/>
          <p:nvPr/>
        </p:nvSpPr>
        <p:spPr>
          <a:xfrm>
            <a:off x="360720" y="329184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56" name="CustomShape 5"/>
          <p:cNvSpPr/>
          <p:nvPr/>
        </p:nvSpPr>
        <p:spPr>
          <a:xfrm>
            <a:off x="263520" y="649224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8"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de-DE" sz="2200" spc="-1" strike="noStrike">
              <a:solidFill>
                <a:srgbClr val="000000"/>
              </a:solidFill>
              <a:latin typeface="Arial"/>
            </a:endParaRPr>
          </a:p>
        </p:txBody>
      </p:sp>
      <p:pic>
        <p:nvPicPr>
          <p:cNvPr id="159" name="Grafik 123" descr=""/>
          <p:cNvPicPr/>
          <p:nvPr/>
        </p:nvPicPr>
        <p:blipFill>
          <a:blip r:embed="rId1"/>
          <a:stretch/>
        </p:blipFill>
        <p:spPr>
          <a:xfrm>
            <a:off x="1920240" y="1575720"/>
            <a:ext cx="8102160" cy="4908960"/>
          </a:xfrm>
          <a:prstGeom prst="rect">
            <a:avLst/>
          </a:prstGeom>
          <a:ln w="0">
            <a:noFill/>
          </a:ln>
        </p:spPr>
      </p:pic>
      <p:sp>
        <p:nvSpPr>
          <p:cNvPr id="160" name="CustomShape 3"/>
          <p:cNvSpPr/>
          <p:nvPr/>
        </p:nvSpPr>
        <p:spPr>
          <a:xfrm>
            <a:off x="263520" y="6492240"/>
            <a:ext cx="1051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2"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63" name="CustomShape 3"/>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6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65" name="CustomShape 5"/>
          <p:cNvSpPr/>
          <p:nvPr/>
        </p:nvSpPr>
        <p:spPr>
          <a:xfrm>
            <a:off x="263520" y="649224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de-DE" sz="2400" spc="-1" strike="noStrike">
              <a:solidFill>
                <a:srgbClr val="000000"/>
              </a:solidFill>
              <a:latin typeface="Arial"/>
            </a:endParaRPr>
          </a:p>
        </p:txBody>
      </p:sp>
      <p:sp>
        <p:nvSpPr>
          <p:cNvPr id="95"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7"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68" name="CustomShape 3"/>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69"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70" name="CustomShape 5"/>
          <p:cNvSpPr/>
          <p:nvPr/>
        </p:nvSpPr>
        <p:spPr>
          <a:xfrm>
            <a:off x="263520" y="649224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2"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73" name="CustomShape 3"/>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74" name="CustomShape 4"/>
          <p:cNvSpPr/>
          <p:nvPr/>
        </p:nvSpPr>
        <p:spPr>
          <a:xfrm>
            <a:off x="361080" y="2286000"/>
            <a:ext cx="10787400" cy="337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75" name="CustomShape 5"/>
          <p:cNvSpPr/>
          <p:nvPr/>
        </p:nvSpPr>
        <p:spPr>
          <a:xfrm>
            <a:off x="263520" y="649224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7"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de-DE" sz="2200" spc="-1" strike="noStrike">
              <a:solidFill>
                <a:srgbClr val="000000"/>
              </a:solidFill>
              <a:latin typeface="Arial"/>
            </a:endParaRPr>
          </a:p>
        </p:txBody>
      </p:sp>
      <p:pic>
        <p:nvPicPr>
          <p:cNvPr id="178" name="Grafik 142" descr=""/>
          <p:cNvPicPr/>
          <p:nvPr/>
        </p:nvPicPr>
        <p:blipFill>
          <a:blip r:embed="rId1"/>
          <a:stretch/>
        </p:blipFill>
        <p:spPr>
          <a:xfrm>
            <a:off x="2709720" y="1554480"/>
            <a:ext cx="6426720" cy="4964400"/>
          </a:xfrm>
          <a:prstGeom prst="rect">
            <a:avLst/>
          </a:prstGeom>
          <a:ln w="0">
            <a:noFill/>
          </a:ln>
        </p:spPr>
      </p:pic>
      <p:sp>
        <p:nvSpPr>
          <p:cNvPr id="179" name="CustomShape 3"/>
          <p:cNvSpPr/>
          <p:nvPr/>
        </p:nvSpPr>
        <p:spPr>
          <a:xfrm>
            <a:off x="9950040" y="911520"/>
            <a:ext cx="509400" cy="48924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80" name="CustomShape 4"/>
          <p:cNvSpPr/>
          <p:nvPr/>
        </p:nvSpPr>
        <p:spPr>
          <a:xfrm>
            <a:off x="263520" y="6492240"/>
            <a:ext cx="105188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2"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de-DE" sz="2200" spc="-1" strike="noStrike">
              <a:solidFill>
                <a:srgbClr val="000000"/>
              </a:solidFill>
              <a:latin typeface="Arial"/>
            </a:endParaRPr>
          </a:p>
        </p:txBody>
      </p:sp>
      <p:pic>
        <p:nvPicPr>
          <p:cNvPr id="183" name="Grafik 147" descr=""/>
          <p:cNvPicPr/>
          <p:nvPr/>
        </p:nvPicPr>
        <p:blipFill>
          <a:blip r:embed="rId1"/>
          <a:stretch/>
        </p:blipFill>
        <p:spPr>
          <a:xfrm>
            <a:off x="269640" y="1828800"/>
            <a:ext cx="10969920" cy="4107240"/>
          </a:xfrm>
          <a:prstGeom prst="rect">
            <a:avLst/>
          </a:prstGeom>
          <a:ln w="0">
            <a:noFill/>
          </a:ln>
        </p:spPr>
      </p:pic>
      <p:sp>
        <p:nvSpPr>
          <p:cNvPr id="184" name="CustomShape 3"/>
          <p:cNvSpPr/>
          <p:nvPr/>
        </p:nvSpPr>
        <p:spPr>
          <a:xfrm>
            <a:off x="263520" y="6492240"/>
            <a:ext cx="1051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
        <p:nvSpPr>
          <p:cNvPr id="185" name="CustomShape 4"/>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7"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88"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89"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0" name="CustomShape 5"/>
          <p:cNvSpPr/>
          <p:nvPr/>
        </p:nvSpPr>
        <p:spPr>
          <a:xfrm>
            <a:off x="263520" y="6126480"/>
            <a:ext cx="1079316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92"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93"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94" name="CustomShape 4"/>
          <p:cNvSpPr/>
          <p:nvPr/>
        </p:nvSpPr>
        <p:spPr>
          <a:xfrm>
            <a:off x="360720" y="2743200"/>
            <a:ext cx="10787400" cy="2370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5" name="CustomShape 5"/>
          <p:cNvSpPr/>
          <p:nvPr/>
        </p:nvSpPr>
        <p:spPr>
          <a:xfrm>
            <a:off x="263520" y="6126480"/>
            <a:ext cx="1079316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97"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de-DE" sz="2200" spc="-1" strike="noStrike">
              <a:solidFill>
                <a:srgbClr val="000000"/>
              </a:solidFill>
              <a:latin typeface="Arial"/>
            </a:endParaRPr>
          </a:p>
        </p:txBody>
      </p:sp>
      <p:sp>
        <p:nvSpPr>
          <p:cNvPr id="198" name="CustomShape 3"/>
          <p:cNvSpPr/>
          <p:nvPr/>
        </p:nvSpPr>
        <p:spPr>
          <a:xfrm>
            <a:off x="263520" y="6492240"/>
            <a:ext cx="1051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199" name="Grafik 163" descr=""/>
          <p:cNvPicPr/>
          <p:nvPr/>
        </p:nvPicPr>
        <p:blipFill>
          <a:blip r:embed="rId2"/>
          <a:stretch/>
        </p:blipFill>
        <p:spPr>
          <a:xfrm>
            <a:off x="1645920" y="1720800"/>
            <a:ext cx="8313840" cy="467316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1"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de-DE" sz="2200" spc="-1" strike="noStrike">
              <a:solidFill>
                <a:srgbClr val="000000"/>
              </a:solidFill>
              <a:latin typeface="Arial"/>
            </a:endParaRPr>
          </a:p>
        </p:txBody>
      </p:sp>
      <p:sp>
        <p:nvSpPr>
          <p:cNvPr id="202" name="CustomShape 3"/>
          <p:cNvSpPr/>
          <p:nvPr/>
        </p:nvSpPr>
        <p:spPr>
          <a:xfrm>
            <a:off x="263520" y="6492240"/>
            <a:ext cx="1051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03" name="Grafik 167" descr=""/>
          <p:cNvPicPr/>
          <p:nvPr/>
        </p:nvPicPr>
        <p:blipFill>
          <a:blip r:embed="rId2"/>
          <a:stretch/>
        </p:blipFill>
        <p:spPr>
          <a:xfrm>
            <a:off x="1920240" y="1681920"/>
            <a:ext cx="7216560" cy="480312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5"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de-DE" sz="2200" spc="-1" strike="noStrike">
              <a:solidFill>
                <a:srgbClr val="000000"/>
              </a:solidFill>
              <a:latin typeface="Arial"/>
            </a:endParaRPr>
          </a:p>
        </p:txBody>
      </p:sp>
      <p:sp>
        <p:nvSpPr>
          <p:cNvPr id="206" name="CustomShape 3"/>
          <p:cNvSpPr/>
          <p:nvPr/>
        </p:nvSpPr>
        <p:spPr>
          <a:xfrm>
            <a:off x="263520" y="6492240"/>
            <a:ext cx="1051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07" name="Grafik 171" descr=""/>
          <p:cNvPicPr/>
          <p:nvPr/>
        </p:nvPicPr>
        <p:blipFill>
          <a:blip r:embed="rId2"/>
          <a:stretch/>
        </p:blipFill>
        <p:spPr>
          <a:xfrm>
            <a:off x="2193840" y="1643400"/>
            <a:ext cx="7125840" cy="481032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9"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de-DE" sz="1800" spc="-1" strike="noStrike">
              <a:solidFill>
                <a:srgbClr val="000000"/>
              </a:solidFill>
              <a:latin typeface="Arial"/>
            </a:endParaRPr>
          </a:p>
        </p:txBody>
      </p:sp>
      <p:sp>
        <p:nvSpPr>
          <p:cNvPr id="21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de-DE" sz="2200" spc="-1" strike="noStrike">
              <a:solidFill>
                <a:srgbClr val="000000"/>
              </a:solidFill>
              <a:latin typeface="Arial"/>
            </a:endParaRPr>
          </a:p>
        </p:txBody>
      </p:sp>
      <p:sp>
        <p:nvSpPr>
          <p:cNvPr id="211" name="CustomShape 4"/>
          <p:cNvSpPr/>
          <p:nvPr/>
        </p:nvSpPr>
        <p:spPr>
          <a:xfrm>
            <a:off x="361080" y="329220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12" name="CustomShape 5"/>
          <p:cNvSpPr/>
          <p:nvPr/>
        </p:nvSpPr>
        <p:spPr>
          <a:xfrm>
            <a:off x="263520" y="649224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52"/>
          <p:cNvSpPr/>
          <p:nvPr/>
        </p:nvSpPr>
        <p:spPr>
          <a:xfrm>
            <a:off x="335520" y="4406760"/>
            <a:ext cx="10737000" cy="134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E03 – Your Personal Carbon Footprint</a:t>
            </a:r>
            <a:endParaRPr b="0" lang="de-DE" sz="3000" spc="-1" strike="noStrike">
              <a:solidFill>
                <a:srgbClr val="000000"/>
              </a:solidFill>
              <a:latin typeface="Arial"/>
            </a:endParaRPr>
          </a:p>
        </p:txBody>
      </p:sp>
      <p:sp>
        <p:nvSpPr>
          <p:cNvPr id="97" name="CustomShape 53"/>
          <p:cNvSpPr/>
          <p:nvPr/>
        </p:nvSpPr>
        <p:spPr>
          <a:xfrm>
            <a:off x="335520" y="2906640"/>
            <a:ext cx="10737000" cy="14839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4"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15"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pic>
        <p:nvPicPr>
          <p:cNvPr id="216" name="Grafik 180" descr=""/>
          <p:cNvPicPr/>
          <p:nvPr/>
        </p:nvPicPr>
        <p:blipFill>
          <a:blip r:embed="rId1"/>
          <a:stretch/>
        </p:blipFill>
        <p:spPr>
          <a:xfrm>
            <a:off x="7218000" y="2194560"/>
            <a:ext cx="3569040" cy="2376360"/>
          </a:xfrm>
          <a:prstGeom prst="rect">
            <a:avLst/>
          </a:prstGeom>
          <a:ln w="0">
            <a:noFill/>
          </a:ln>
        </p:spPr>
      </p:pic>
      <p:sp>
        <p:nvSpPr>
          <p:cNvPr id="217" name="CustomShape 4"/>
          <p:cNvSpPr/>
          <p:nvPr/>
        </p:nvSpPr>
        <p:spPr>
          <a:xfrm>
            <a:off x="274320" y="6492240"/>
            <a:ext cx="77742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9"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2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221" name="CustomShape 4"/>
          <p:cNvSpPr/>
          <p:nvPr/>
        </p:nvSpPr>
        <p:spPr>
          <a:xfrm>
            <a:off x="1188720" y="5029200"/>
            <a:ext cx="4569120" cy="599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23"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24"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225" name="CustomShape 4"/>
          <p:cNvSpPr/>
          <p:nvPr/>
        </p:nvSpPr>
        <p:spPr>
          <a:xfrm>
            <a:off x="8138160" y="1280160"/>
            <a:ext cx="1734480" cy="16430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de-DE" sz="1800" spc="-1" strike="noStrike">
              <a:solidFill>
                <a:srgbClr val="000000"/>
              </a:solidFill>
              <a:latin typeface="Arial"/>
            </a:endParaRPr>
          </a:p>
        </p:txBody>
      </p:sp>
      <p:sp>
        <p:nvSpPr>
          <p:cNvPr id="226" name="CustomShape 5"/>
          <p:cNvSpPr/>
          <p:nvPr/>
        </p:nvSpPr>
        <p:spPr>
          <a:xfrm>
            <a:off x="6583680" y="3566160"/>
            <a:ext cx="1734480" cy="16430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de-DE"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absorbed solar</a:t>
            </a:r>
            <a:endParaRPr b="0" lang="de-DE"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radiation</a:t>
            </a:r>
            <a:endParaRPr b="0" lang="de-DE" sz="1800" spc="-1" strike="noStrike">
              <a:solidFill>
                <a:srgbClr val="000000"/>
              </a:solidFill>
              <a:latin typeface="Arial"/>
            </a:endParaRPr>
          </a:p>
        </p:txBody>
      </p:sp>
      <p:sp>
        <p:nvSpPr>
          <p:cNvPr id="227" name="CustomShape 6"/>
          <p:cNvSpPr/>
          <p:nvPr/>
        </p:nvSpPr>
        <p:spPr>
          <a:xfrm>
            <a:off x="9601200" y="3566160"/>
            <a:ext cx="1734480" cy="16430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de-DE" sz="1800" spc="-1" strike="noStrike">
              <a:solidFill>
                <a:srgbClr val="000000"/>
              </a:solidFill>
              <a:latin typeface="Arial"/>
            </a:endParaRPr>
          </a:p>
        </p:txBody>
      </p:sp>
      <p:sp>
        <p:nvSpPr>
          <p:cNvPr id="228" name="CustomShape 7"/>
          <p:cNvSpPr/>
          <p:nvPr/>
        </p:nvSpPr>
        <p:spPr>
          <a:xfrm rot="18335400">
            <a:off x="7873920" y="3143160"/>
            <a:ext cx="718560" cy="362880"/>
          </a:xfrm>
          <a:custGeom>
            <a:avLst/>
            <a:gdLst>
              <a:gd name="textAreaLeft" fmla="*/ 0 w 718560"/>
              <a:gd name="textAreaRight" fmla="*/ 719640 w 718560"/>
              <a:gd name="textAreaTop" fmla="*/ 0 h 362880"/>
              <a:gd name="textAreaBottom" fmla="*/ 363960 h 36288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29" name="CustomShape 8"/>
          <p:cNvSpPr/>
          <p:nvPr/>
        </p:nvSpPr>
        <p:spPr>
          <a:xfrm rot="13432800">
            <a:off x="9534600" y="3037680"/>
            <a:ext cx="725760" cy="362880"/>
          </a:xfrm>
          <a:custGeom>
            <a:avLst/>
            <a:gdLst>
              <a:gd name="textAreaLeft" fmla="*/ 0 w 725760"/>
              <a:gd name="textAreaRight" fmla="*/ 726840 w 725760"/>
              <a:gd name="textAreaTop" fmla="*/ 0 h 362880"/>
              <a:gd name="textAreaBottom" fmla="*/ 363960 h 36288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0" name="CustomShape 9"/>
          <p:cNvSpPr/>
          <p:nvPr/>
        </p:nvSpPr>
        <p:spPr>
          <a:xfrm rot="12000">
            <a:off x="8595720" y="4190760"/>
            <a:ext cx="734040" cy="362880"/>
          </a:xfrm>
          <a:custGeom>
            <a:avLst/>
            <a:gdLst>
              <a:gd name="textAreaLeft" fmla="*/ 0 w 734040"/>
              <a:gd name="textAreaRight" fmla="*/ 735120 w 734040"/>
              <a:gd name="textAreaTop" fmla="*/ 0 h 362880"/>
              <a:gd name="textAreaBottom" fmla="*/ 363960 h 36288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1" name="CustomShape 10"/>
          <p:cNvSpPr/>
          <p:nvPr/>
        </p:nvSpPr>
        <p:spPr>
          <a:xfrm>
            <a:off x="1188720" y="5029200"/>
            <a:ext cx="4569120" cy="599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33"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34"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36"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37"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39"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p:txBody>
      </p:sp>
      <p:sp>
        <p:nvSpPr>
          <p:cNvPr id="24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2"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p:txBody>
      </p:sp>
      <p:sp>
        <p:nvSpPr>
          <p:cNvPr id="243"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de-DE" sz="2200" spc="-1" strike="noStrike">
              <a:solidFill>
                <a:srgbClr val="000000"/>
              </a:solidFill>
              <a:latin typeface="Arial"/>
            </a:endParaRPr>
          </a:p>
        </p:txBody>
      </p:sp>
      <p:sp>
        <p:nvSpPr>
          <p:cNvPr id="244" name="CustomShape 4"/>
          <p:cNvSpPr/>
          <p:nvPr/>
        </p:nvSpPr>
        <p:spPr>
          <a:xfrm>
            <a:off x="335520" y="3108960"/>
            <a:ext cx="10787400" cy="13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45" name="CustomShape 5"/>
          <p:cNvSpPr/>
          <p:nvPr/>
        </p:nvSpPr>
        <p:spPr>
          <a:xfrm>
            <a:off x="270720" y="632268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7" name="CustomShape 2"/>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9"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de-DE" sz="1800" spc="-1" strike="noStrike">
              <a:solidFill>
                <a:srgbClr val="000000"/>
              </a:solidFill>
              <a:latin typeface="Arial"/>
            </a:endParaRPr>
          </a:p>
        </p:txBody>
      </p:sp>
      <p:sp>
        <p:nvSpPr>
          <p:cNvPr id="25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52" name="CustomShape 2"/>
          <p:cNvSpPr/>
          <p:nvPr/>
        </p:nvSpPr>
        <p:spPr>
          <a:xfrm>
            <a:off x="336240" y="1600920"/>
            <a:ext cx="10856160" cy="38757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53" name="CustomShape 3"/>
          <p:cNvSpPr/>
          <p:nvPr/>
        </p:nvSpPr>
        <p:spPr>
          <a:xfrm>
            <a:off x="270720" y="632268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54"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54"/>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99" name="CustomShape 55"/>
          <p:cNvSpPr/>
          <p:nvPr/>
        </p:nvSpPr>
        <p:spPr>
          <a:xfrm>
            <a:off x="39456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Results E02</a:t>
            </a:r>
            <a:endParaRPr b="0" lang="de-DE" sz="2200" spc="-1" strike="noStrike">
              <a:solidFill>
                <a:srgbClr val="000000"/>
              </a:solidFill>
              <a:latin typeface="Arial"/>
            </a:endParaRPr>
          </a:p>
        </p:txBody>
      </p:sp>
      <p:pic>
        <p:nvPicPr>
          <p:cNvPr id="100" name="Grafik 2" descr=""/>
          <p:cNvPicPr/>
          <p:nvPr/>
        </p:nvPicPr>
        <p:blipFill>
          <a:blip r:embed="rId1"/>
          <a:srcRect l="0" t="0" r="1141" b="1360"/>
          <a:stretch/>
        </p:blipFill>
        <p:spPr>
          <a:xfrm>
            <a:off x="2794320" y="1259640"/>
            <a:ext cx="6771240" cy="530496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56" name="CustomShape 2"/>
          <p:cNvSpPr/>
          <p:nvPr/>
        </p:nvSpPr>
        <p:spPr>
          <a:xfrm>
            <a:off x="336240" y="1600920"/>
            <a:ext cx="10856160" cy="38757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57" name="CustomShape 3"/>
          <p:cNvSpPr/>
          <p:nvPr/>
        </p:nvSpPr>
        <p:spPr>
          <a:xfrm>
            <a:off x="270720" y="632268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58" name="CustomShape 4"/>
          <p:cNvSpPr/>
          <p:nvPr/>
        </p:nvSpPr>
        <p:spPr>
          <a:xfrm>
            <a:off x="3566160" y="3017520"/>
            <a:ext cx="5022720" cy="27367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59" name="CustomShape 5"/>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61" name="CustomShape 2"/>
          <p:cNvSpPr/>
          <p:nvPr/>
        </p:nvSpPr>
        <p:spPr>
          <a:xfrm>
            <a:off x="336240" y="1600920"/>
            <a:ext cx="10856160" cy="38757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62" name="CustomShape 3"/>
          <p:cNvSpPr/>
          <p:nvPr/>
        </p:nvSpPr>
        <p:spPr>
          <a:xfrm>
            <a:off x="270720" y="6322680"/>
            <a:ext cx="107931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63" name="CustomShape 4"/>
          <p:cNvSpPr/>
          <p:nvPr/>
        </p:nvSpPr>
        <p:spPr>
          <a:xfrm>
            <a:off x="3566160" y="3017520"/>
            <a:ext cx="5022720" cy="27367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64" name="CustomShape 5"/>
          <p:cNvSpPr/>
          <p:nvPr/>
        </p:nvSpPr>
        <p:spPr>
          <a:xfrm>
            <a:off x="2743200" y="5760720"/>
            <a:ext cx="5388480" cy="851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de-DE" sz="1400" spc="-1" strike="noStrike">
              <a:solidFill>
                <a:srgbClr val="000000"/>
              </a:solidFill>
              <a:latin typeface="Arial"/>
            </a:endParaRPr>
          </a:p>
        </p:txBody>
      </p:sp>
      <p:sp>
        <p:nvSpPr>
          <p:cNvPr id="265" name="CustomShape 6"/>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4406760"/>
            <a:ext cx="10737000" cy="134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How much Time do we Have left?</a:t>
            </a:r>
            <a:endParaRPr b="0" lang="de-DE" sz="3000" spc="-1" strike="noStrike">
              <a:solidFill>
                <a:srgbClr val="000000"/>
              </a:solidFill>
              <a:latin typeface="Arial"/>
            </a:endParaRPr>
          </a:p>
        </p:txBody>
      </p:sp>
      <p:sp>
        <p:nvSpPr>
          <p:cNvPr id="267" name="CustomShape 2"/>
          <p:cNvSpPr/>
          <p:nvPr/>
        </p:nvSpPr>
        <p:spPr>
          <a:xfrm>
            <a:off x="335520" y="2906640"/>
            <a:ext cx="10737000" cy="148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69"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70" name="Grafik 234" descr=""/>
          <p:cNvPicPr/>
          <p:nvPr/>
        </p:nvPicPr>
        <p:blipFill>
          <a:blip r:embed="rId1"/>
          <a:stretch/>
        </p:blipFill>
        <p:spPr>
          <a:xfrm>
            <a:off x="1235880" y="1271160"/>
            <a:ext cx="9271800" cy="521316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2"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3" name="CustomShape 3"/>
          <p:cNvSpPr/>
          <p:nvPr/>
        </p:nvSpPr>
        <p:spPr>
          <a:xfrm>
            <a:off x="4206240" y="721800"/>
            <a:ext cx="1085040" cy="334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4" name="CustomShape 4"/>
          <p:cNvSpPr/>
          <p:nvPr/>
        </p:nvSpPr>
        <p:spPr>
          <a:xfrm>
            <a:off x="2377440" y="3056040"/>
            <a:ext cx="6665760" cy="1142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de-DE" sz="1800" spc="-1" strike="noStrike">
              <a:solidFill>
                <a:srgbClr val="000000"/>
              </a:solidFill>
              <a:latin typeface="Arial"/>
            </a:endParaRPr>
          </a:p>
        </p:txBody>
      </p:sp>
      <p:sp>
        <p:nvSpPr>
          <p:cNvPr id="275" name="CustomShape 5"/>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77"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de-DE" sz="1800" spc="-1" strike="noStrike">
              <a:solidFill>
                <a:srgbClr val="000000"/>
              </a:solidFill>
              <a:latin typeface="Arial"/>
            </a:endParaRPr>
          </a:p>
        </p:txBody>
      </p:sp>
      <p:sp>
        <p:nvSpPr>
          <p:cNvPr id="278"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0"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1"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de-DE" sz="2200" spc="-1" strike="noStrike">
              <a:solidFill>
                <a:srgbClr val="000000"/>
              </a:solidFill>
              <a:latin typeface="Arial"/>
            </a:endParaRPr>
          </a:p>
        </p:txBody>
      </p:sp>
      <p:sp>
        <p:nvSpPr>
          <p:cNvPr id="282" name="CustomShape 4"/>
          <p:cNvSpPr/>
          <p:nvPr/>
        </p:nvSpPr>
        <p:spPr>
          <a:xfrm>
            <a:off x="263520" y="6492240"/>
            <a:ext cx="77731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83" name="Grafik 247" descr=""/>
          <p:cNvPicPr/>
          <p:nvPr/>
        </p:nvPicPr>
        <p:blipFill>
          <a:blip r:embed="rId2"/>
          <a:stretch/>
        </p:blipFill>
        <p:spPr>
          <a:xfrm>
            <a:off x="2651760" y="1686600"/>
            <a:ext cx="6118560" cy="4797720"/>
          </a:xfrm>
          <a:prstGeom prst="rect">
            <a:avLst/>
          </a:prstGeom>
          <a:ln w="0">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5"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p:txBody>
      </p:sp>
      <p:sp>
        <p:nvSpPr>
          <p:cNvPr id="286"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8"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9"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0" name="CustomShape 4"/>
          <p:cNvSpPr/>
          <p:nvPr/>
        </p:nvSpPr>
        <p:spPr>
          <a:xfrm>
            <a:off x="263520" y="6492240"/>
            <a:ext cx="106106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91" name="Grafik 255" descr=""/>
          <p:cNvPicPr/>
          <p:nvPr/>
        </p:nvPicPr>
        <p:blipFill>
          <a:blip r:embed="rId2"/>
          <a:srcRect l="0" t="8760" r="0" b="0"/>
          <a:stretch/>
        </p:blipFill>
        <p:spPr>
          <a:xfrm>
            <a:off x="2710440" y="1643400"/>
            <a:ext cx="6243480" cy="4841640"/>
          </a:xfrm>
          <a:prstGeom prst="rect">
            <a:avLst/>
          </a:prstGeom>
          <a:ln w="0">
            <a:noFill/>
          </a:ln>
        </p:spPr>
      </p:pic>
      <p:sp>
        <p:nvSpPr>
          <p:cNvPr id="292" name="CustomShape 5"/>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4"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5" name="CustomShape 3"/>
          <p:cNvSpPr/>
          <p:nvPr/>
        </p:nvSpPr>
        <p:spPr>
          <a:xfrm>
            <a:off x="4206240" y="721800"/>
            <a:ext cx="1085040" cy="334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6" name="CustomShape 4"/>
          <p:cNvSpPr/>
          <p:nvPr/>
        </p:nvSpPr>
        <p:spPr>
          <a:xfrm>
            <a:off x="2377440" y="3056040"/>
            <a:ext cx="6665760" cy="1142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de-DE" sz="1800" spc="-1" strike="noStrike">
              <a:solidFill>
                <a:srgbClr val="000000"/>
              </a:solidFill>
              <a:latin typeface="Arial"/>
            </a:endParaRPr>
          </a:p>
        </p:txBody>
      </p:sp>
      <p:sp>
        <p:nvSpPr>
          <p:cNvPr id="297" name="CustomShape 5"/>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98" name="CustomShape 6"/>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de-DE" sz="2200" spc="-1" strike="noStrike">
              <a:solidFill>
                <a:srgbClr val="000000"/>
              </a:solidFill>
              <a:latin typeface="Arial"/>
            </a:endParaRPr>
          </a:p>
        </p:txBody>
      </p:sp>
      <p:pic>
        <p:nvPicPr>
          <p:cNvPr id="299" name="Grafik 263" descr=""/>
          <p:cNvPicPr/>
          <p:nvPr/>
        </p:nvPicPr>
        <p:blipFill>
          <a:blip r:embed="rId1"/>
          <a:stretch/>
        </p:blipFill>
        <p:spPr>
          <a:xfrm>
            <a:off x="7406640" y="4208400"/>
            <a:ext cx="3837600" cy="2555280"/>
          </a:xfrm>
          <a:prstGeom prst="rect">
            <a:avLst/>
          </a:prstGeom>
          <a:ln w="0">
            <a:noFill/>
          </a:ln>
        </p:spPr>
      </p:pic>
      <p:sp>
        <p:nvSpPr>
          <p:cNvPr id="300" name="CustomShape 7"/>
          <p:cNvSpPr/>
          <p:nvPr/>
        </p:nvSpPr>
        <p:spPr>
          <a:xfrm>
            <a:off x="263520" y="6492240"/>
            <a:ext cx="77731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56"/>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02" name="CustomShape 57"/>
          <p:cNvSpPr/>
          <p:nvPr/>
        </p:nvSpPr>
        <p:spPr>
          <a:xfrm>
            <a:off x="865440" y="2859120"/>
            <a:ext cx="9917280" cy="1869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So we just reduce our CO2 footprint and we are good?</a:t>
            </a:r>
            <a:endParaRPr b="0" lang="de-DE" sz="2800" spc="-1" strike="noStrike">
              <a:solidFill>
                <a:srgbClr val="000000"/>
              </a:solidFill>
              <a:latin typeface="Arial"/>
            </a:endParaRPr>
          </a:p>
        </p:txBody>
      </p:sp>
      <p:sp>
        <p:nvSpPr>
          <p:cNvPr id="103" name="CustomShape 58"/>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already solved?</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2"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03"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4"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05" name="CustomShape 5"/>
          <p:cNvSpPr/>
          <p:nvPr/>
        </p:nvSpPr>
        <p:spPr>
          <a:xfrm>
            <a:off x="263520" y="6311160"/>
            <a:ext cx="106106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7"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08"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9"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0" name="CustomShape 5"/>
          <p:cNvSpPr/>
          <p:nvPr/>
        </p:nvSpPr>
        <p:spPr>
          <a:xfrm>
            <a:off x="263520" y="6311160"/>
            <a:ext cx="106106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2"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de-DE" sz="1800" spc="-1" strike="noStrike">
              <a:solidFill>
                <a:srgbClr val="000000"/>
              </a:solidFill>
              <a:latin typeface="Arial"/>
            </a:endParaRPr>
          </a:p>
        </p:txBody>
      </p:sp>
      <p:sp>
        <p:nvSpPr>
          <p:cNvPr id="313"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4"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5" name="CustomShape 5"/>
          <p:cNvSpPr/>
          <p:nvPr/>
        </p:nvSpPr>
        <p:spPr>
          <a:xfrm>
            <a:off x="263520" y="6311160"/>
            <a:ext cx="106106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7"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18"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9"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0" name="CustomShape 5"/>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2"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3"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4"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5" name="CustomShape 5"/>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7"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8"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9"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0" name="CustomShape 5"/>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2"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de-DE" sz="1800" spc="-1" strike="noStrike">
              <a:solidFill>
                <a:srgbClr val="000000"/>
              </a:solidFill>
              <a:latin typeface="Arial"/>
            </a:endParaRPr>
          </a:p>
        </p:txBody>
      </p:sp>
      <p:sp>
        <p:nvSpPr>
          <p:cNvPr id="333"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4"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5" name="CustomShape 5"/>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7"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8"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de-DE" sz="2200" spc="-1" strike="noStrike">
              <a:solidFill>
                <a:srgbClr val="000000"/>
              </a:solidFill>
              <a:latin typeface="Arial"/>
            </a:endParaRPr>
          </a:p>
        </p:txBody>
      </p:sp>
      <p:sp>
        <p:nvSpPr>
          <p:cNvPr id="339"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https://www.ipcc.ch/sr15/chapter/spm/</a:t>
            </a:r>
            <a:endParaRPr b="0" lang="de-DE" sz="900" spc="-1" strike="noStrike">
              <a:solidFill>
                <a:srgbClr val="000000"/>
              </a:solidFill>
              <a:latin typeface="Arial"/>
            </a:endParaRPr>
          </a:p>
        </p:txBody>
      </p:sp>
      <p:sp>
        <p:nvSpPr>
          <p:cNvPr id="340"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2"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3"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44"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45"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7"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8"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49"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50"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59"/>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05" name="CustomShape 60"/>
          <p:cNvSpPr/>
          <p:nvPr/>
        </p:nvSpPr>
        <p:spPr>
          <a:xfrm>
            <a:off x="263520" y="6411600"/>
            <a:ext cx="6465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https://blogs.microsoft.com/blog/2020/01/16/microsoft-will-be-carbon-negative-by-2030/</a:t>
            </a:r>
            <a:endParaRPr b="0" lang="de-DE" sz="900" spc="-1" strike="noStrike">
              <a:solidFill>
                <a:srgbClr val="000000"/>
              </a:solidFill>
              <a:latin typeface="Arial"/>
            </a:endParaRPr>
          </a:p>
        </p:txBody>
      </p:sp>
      <p:sp>
        <p:nvSpPr>
          <p:cNvPr id="106" name="CustomShape 61"/>
          <p:cNvSpPr/>
          <p:nvPr/>
        </p:nvSpPr>
        <p:spPr>
          <a:xfrm>
            <a:off x="865440" y="1828800"/>
            <a:ext cx="9917280" cy="2899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b="0" lang="de-DE" sz="2800" spc="-1" strike="noStrike">
              <a:solidFill>
                <a:srgbClr val="000000"/>
              </a:solidFill>
              <a:latin typeface="Arial"/>
            </a:endParaRPr>
          </a:p>
        </p:txBody>
      </p:sp>
      <p:sp>
        <p:nvSpPr>
          <p:cNvPr id="107" name="CustomShape 62"/>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Microsoft will be Carbon Negative by 2030</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2"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3"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4"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55"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7"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8"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9"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60" name="CustomShape 5"/>
          <p:cNvSpPr/>
          <p:nvPr/>
        </p:nvSpPr>
        <p:spPr>
          <a:xfrm>
            <a:off x="335520" y="1268280"/>
            <a:ext cx="468756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61" name="CustomShape 6"/>
          <p:cNvSpPr/>
          <p:nvPr/>
        </p:nvSpPr>
        <p:spPr>
          <a:xfrm>
            <a:off x="4937760" y="1460160"/>
            <a:ext cx="441108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3"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4"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65"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66" name="CustomShape 5"/>
          <p:cNvSpPr/>
          <p:nvPr/>
        </p:nvSpPr>
        <p:spPr>
          <a:xfrm>
            <a:off x="335520" y="1268280"/>
            <a:ext cx="468756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67" name="CustomShape 6"/>
          <p:cNvSpPr/>
          <p:nvPr/>
        </p:nvSpPr>
        <p:spPr>
          <a:xfrm>
            <a:off x="4937760" y="1460160"/>
            <a:ext cx="441108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9"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71"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2"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4"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5"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76"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7"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9"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0"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81"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82"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4" name="CustomShape 2"/>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5" name="CustomShape 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86" name="CustomShape 4"/>
          <p:cNvSpPr/>
          <p:nvPr/>
        </p:nvSpPr>
        <p:spPr>
          <a:xfrm>
            <a:off x="263520" y="631116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87" name="CustomShape 5"/>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9"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de-DE" sz="1800" spc="-1" strike="noStrike">
              <a:solidFill>
                <a:srgbClr val="000000"/>
              </a:solidFill>
              <a:latin typeface="Arial"/>
            </a:endParaRPr>
          </a:p>
        </p:txBody>
      </p:sp>
      <p:sp>
        <p:nvSpPr>
          <p:cNvPr id="390"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1"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392"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3" name="CustomShape 6"/>
          <p:cNvSpPr/>
          <p:nvPr/>
        </p:nvSpPr>
        <p:spPr>
          <a:xfrm>
            <a:off x="263520" y="649224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95" name="CustomShape 2"/>
          <p:cNvSpPr/>
          <p:nvPr/>
        </p:nvSpPr>
        <p:spPr>
          <a:xfrm>
            <a:off x="335520" y="1268280"/>
            <a:ext cx="10629000" cy="5025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de-DE" sz="1800" spc="-1" strike="noStrike">
              <a:solidFill>
                <a:srgbClr val="000000"/>
              </a:solidFill>
              <a:latin typeface="Arial"/>
            </a:endParaRPr>
          </a:p>
        </p:txBody>
      </p:sp>
      <p:sp>
        <p:nvSpPr>
          <p:cNvPr id="396" name="CustomShape 3"/>
          <p:cNvSpPr/>
          <p:nvPr/>
        </p:nvSpPr>
        <p:spPr>
          <a:xfrm>
            <a:off x="432720" y="1148040"/>
            <a:ext cx="1034748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7" name="CustomShape 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398" name="CustomShape 5"/>
          <p:cNvSpPr/>
          <p:nvPr/>
        </p:nvSpPr>
        <p:spPr>
          <a:xfrm>
            <a:off x="365760" y="2692800"/>
            <a:ext cx="10330200" cy="1233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9" name="CustomShape 6"/>
          <p:cNvSpPr/>
          <p:nvPr/>
        </p:nvSpPr>
        <p:spPr>
          <a:xfrm>
            <a:off x="263520" y="6492240"/>
            <a:ext cx="1061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4406760"/>
            <a:ext cx="10737000" cy="134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de-DE" sz="3000" spc="-1" strike="noStrike">
              <a:solidFill>
                <a:srgbClr val="000000"/>
              </a:solidFill>
              <a:latin typeface="Arial"/>
            </a:endParaRPr>
          </a:p>
        </p:txBody>
      </p:sp>
      <p:sp>
        <p:nvSpPr>
          <p:cNvPr id="401" name="CustomShape 2"/>
          <p:cNvSpPr/>
          <p:nvPr/>
        </p:nvSpPr>
        <p:spPr>
          <a:xfrm>
            <a:off x="335520" y="2906640"/>
            <a:ext cx="10737000" cy="148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CustomShape 63"/>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09" name="CustomShape 64"/>
          <p:cNvSpPr/>
          <p:nvPr/>
        </p:nvSpPr>
        <p:spPr>
          <a:xfrm>
            <a:off x="263520" y="6411600"/>
            <a:ext cx="750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https://www.apple.com/newsroom/2020/07/apple-commits-to-be-100-percent-carbon-neutral-for-its-supply-chain-and-products-by-2030/</a:t>
            </a:r>
            <a:endParaRPr b="0" lang="de-DE" sz="900" spc="-1" strike="noStrike">
              <a:solidFill>
                <a:srgbClr val="000000"/>
              </a:solidFill>
              <a:latin typeface="Arial"/>
            </a:endParaRPr>
          </a:p>
        </p:txBody>
      </p:sp>
      <p:sp>
        <p:nvSpPr>
          <p:cNvPr id="110" name="CustomShape 65"/>
          <p:cNvSpPr/>
          <p:nvPr/>
        </p:nvSpPr>
        <p:spPr>
          <a:xfrm>
            <a:off x="865440" y="1640160"/>
            <a:ext cx="9917280" cy="4509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b="0" lang="de-DE" sz="2800" spc="-1" strike="noStrike">
              <a:solidFill>
                <a:srgbClr val="000000"/>
              </a:solidFill>
              <a:latin typeface="Arial"/>
            </a:endParaRPr>
          </a:p>
        </p:txBody>
      </p:sp>
      <p:sp>
        <p:nvSpPr>
          <p:cNvPr id="111" name="CustomShape 66"/>
          <p:cNvSpPr/>
          <p:nvPr/>
        </p:nvSpPr>
        <p:spPr>
          <a:xfrm>
            <a:off x="4241520" y="1828800"/>
            <a:ext cx="996840" cy="33732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fillRef idx="0"/>
          <a:effectRef idx="0"/>
          <a:fontRef idx="minor"/>
        </p:style>
        <p:txBody>
          <a:bodyPr lIns="90000" rIns="90000" tIns="45000" bIns="45000" anchor="ctr">
            <a:noAutofit/>
          </a:bodyPr>
          <a:p>
            <a:pPr algn="ctr">
              <a:lnSpc>
                <a:spcPct val="100000"/>
              </a:lnSpc>
            </a:pPr>
            <a:r>
              <a:rPr b="0" lang="en-US" sz="1000" spc="-1" strike="noStrike">
                <a:solidFill>
                  <a:srgbClr val="000000"/>
                </a:solidFill>
                <a:latin typeface="DejaVu Sans"/>
                <a:ea typeface="DejaVu Sans"/>
              </a:rPr>
              <a:t>July 2020</a:t>
            </a:r>
            <a:endParaRPr b="0" lang="de-DE" sz="1000" spc="-1" strike="noStrike">
              <a:solidFill>
                <a:srgbClr val="000000"/>
              </a:solidFill>
              <a:latin typeface="Arial"/>
            </a:endParaRPr>
          </a:p>
        </p:txBody>
      </p:sp>
      <p:sp>
        <p:nvSpPr>
          <p:cNvPr id="112" name="CustomShape 67"/>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Apple will be Carbon Neutral by 2030</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de-DE" sz="2400" spc="-1" strike="noStrike">
              <a:solidFill>
                <a:srgbClr val="000000"/>
              </a:solidFill>
              <a:latin typeface="Arial"/>
            </a:endParaRPr>
          </a:p>
        </p:txBody>
      </p:sp>
      <p:sp>
        <p:nvSpPr>
          <p:cNvPr id="403" name="CustomShape 2"/>
          <p:cNvSpPr/>
          <p:nvPr/>
        </p:nvSpPr>
        <p:spPr>
          <a:xfrm>
            <a:off x="335520" y="1268640"/>
            <a:ext cx="10738440" cy="502596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de-DE" sz="2400" spc="-1" strike="noStrike">
              <a:solidFill>
                <a:srgbClr val="000000"/>
              </a:solidFill>
              <a:latin typeface="Arial"/>
            </a:endParaRPr>
          </a:p>
        </p:txBody>
      </p:sp>
      <p:sp>
        <p:nvSpPr>
          <p:cNvPr id="405" name="CustomShape 2"/>
          <p:cNvSpPr/>
          <p:nvPr/>
        </p:nvSpPr>
        <p:spPr>
          <a:xfrm>
            <a:off x="335520" y="1268640"/>
            <a:ext cx="10738440" cy="502596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1268640"/>
            <a:ext cx="10739520" cy="50270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de-DE" sz="4000" spc="-1" strike="noStrike">
              <a:solidFill>
                <a:srgbClr val="000000"/>
              </a:solidFill>
              <a:latin typeface="Arial"/>
            </a:endParaRPr>
          </a:p>
        </p:txBody>
      </p:sp>
      <p:sp>
        <p:nvSpPr>
          <p:cNvPr id="407" name="CustomShape 2"/>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CustomShape 68"/>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14" name="CustomShape 69"/>
          <p:cNvSpPr/>
          <p:nvPr/>
        </p:nvSpPr>
        <p:spPr>
          <a:xfrm>
            <a:off x="263520" y="6411600"/>
            <a:ext cx="750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de-DE" sz="900" spc="-1" strike="noStrike">
              <a:solidFill>
                <a:srgbClr val="000000"/>
              </a:solidFill>
              <a:latin typeface="Arial"/>
            </a:endParaRPr>
          </a:p>
        </p:txBody>
      </p:sp>
      <p:sp>
        <p:nvSpPr>
          <p:cNvPr id="115" name="CustomShape 70"/>
          <p:cNvSpPr/>
          <p:nvPr/>
        </p:nvSpPr>
        <p:spPr>
          <a:xfrm>
            <a:off x="335520" y="1268640"/>
            <a:ext cx="10738440" cy="5025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p:txBody>
      </p:sp>
      <p:sp>
        <p:nvSpPr>
          <p:cNvPr id="116" name="CustomShape 71"/>
          <p:cNvSpPr/>
          <p:nvPr/>
        </p:nvSpPr>
        <p:spPr>
          <a:xfrm>
            <a:off x="335520" y="1600200"/>
            <a:ext cx="10856160" cy="1133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de-DE" sz="2000" spc="-1" strike="noStrike">
              <a:solidFill>
                <a:srgbClr val="000000"/>
              </a:solidFill>
              <a:latin typeface="Arial"/>
            </a:endParaRPr>
          </a:p>
        </p:txBody>
      </p:sp>
      <p:sp>
        <p:nvSpPr>
          <p:cNvPr id="117" name="CustomShape 72"/>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73"/>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119" name="CustomShape 74"/>
          <p:cNvSpPr/>
          <p:nvPr/>
        </p:nvSpPr>
        <p:spPr>
          <a:xfrm>
            <a:off x="865440" y="3274200"/>
            <a:ext cx="9917280" cy="226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b="0" lang="de-DE" sz="1800" spc="-1" strike="noStrike">
              <a:solidFill>
                <a:srgbClr val="000000"/>
              </a:solidFill>
              <a:latin typeface="Arial"/>
            </a:endParaRPr>
          </a:p>
        </p:txBody>
      </p:sp>
      <p:sp>
        <p:nvSpPr>
          <p:cNvPr id="120" name="CustomShape 75"/>
          <p:cNvSpPr/>
          <p:nvPr/>
        </p:nvSpPr>
        <p:spPr>
          <a:xfrm>
            <a:off x="335880" y="1600560"/>
            <a:ext cx="10856160" cy="1133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de-DE" sz="2000" spc="-1" strike="noStrike">
              <a:solidFill>
                <a:srgbClr val="000000"/>
              </a:solidFill>
              <a:latin typeface="Arial"/>
            </a:endParaRPr>
          </a:p>
        </p:txBody>
      </p:sp>
      <p:sp>
        <p:nvSpPr>
          <p:cNvPr id="121" name="CustomShape 76"/>
          <p:cNvSpPr/>
          <p:nvPr/>
        </p:nvSpPr>
        <p:spPr>
          <a:xfrm>
            <a:off x="263520" y="6411600"/>
            <a:ext cx="750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de-DE" sz="900" spc="-1" strike="noStrike">
              <a:solidFill>
                <a:srgbClr val="000000"/>
              </a:solidFill>
              <a:latin typeface="Arial"/>
            </a:endParaRPr>
          </a:p>
        </p:txBody>
      </p:sp>
      <p:sp>
        <p:nvSpPr>
          <p:cNvPr id="122" name="CustomShape 77"/>
          <p:cNvSpPr/>
          <p:nvPr/>
        </p:nvSpPr>
        <p:spPr>
          <a:xfrm>
            <a:off x="432720" y="1148040"/>
            <a:ext cx="10349280" cy="4899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TotalTime>
  <Application>LibreOffice/7.6.2.1$Linux_X86_64 LibreOffice_project/60$Build-1</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2023-11-14T21:20:26Z</cp:lastPrinted>
  <dcterms:modified xsi:type="dcterms:W3CDTF">2023-11-14T21:20:42Z</dcterms:modified>
  <cp:revision>3655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66</vt:i4>
  </property>
</Properties>
</file>